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sldIdLst>
    <p:sldId id="256" r:id="rId5"/>
    <p:sldId id="267" r:id="rId7"/>
    <p:sldId id="322" r:id="rId8"/>
    <p:sldId id="487" r:id="rId9"/>
    <p:sldId id="486" r:id="rId10"/>
    <p:sldId id="485" r:id="rId11"/>
    <p:sldId id="288" r:id="rId12"/>
    <p:sldId id="299" r:id="rId13"/>
    <p:sldId id="319" r:id="rId14"/>
    <p:sldId id="275" r:id="rId15"/>
    <p:sldId id="289" r:id="rId16"/>
    <p:sldId id="361" r:id="rId17"/>
    <p:sldId id="481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4B7"/>
    <a:srgbClr val="E9514B"/>
    <a:srgbClr val="0071A0"/>
    <a:srgbClr val="E5322D"/>
    <a:srgbClr val="E5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540828"/>
            <a:ext cx="12192000" cy="3776345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坐标标志"/>
          <p:cNvPicPr>
            <a:picLocks noChangeAspect="1"/>
          </p:cNvPicPr>
          <p:nvPr userDrawn="1"/>
        </p:nvPicPr>
        <p:blipFill>
          <a:blip r:embed="rId2"/>
          <a:srcRect l="25505" t="78776" r="12888" b="3952"/>
          <a:stretch>
            <a:fillRect/>
          </a:stretch>
        </p:blipFill>
        <p:spPr>
          <a:xfrm>
            <a:off x="7792085" y="72390"/>
            <a:ext cx="4337685" cy="1263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0795" y="635"/>
            <a:ext cx="9554845" cy="713105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 userDrawn="1"/>
        </p:nvSpPr>
        <p:spPr>
          <a:xfrm>
            <a:off x="-10795" y="6523355"/>
            <a:ext cx="12210415" cy="92710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7" name="图片 6" descr="新标志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330" y="0"/>
            <a:ext cx="2566670" cy="69977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5240" y="6541770"/>
            <a:ext cx="121773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※版权所有</a:t>
            </a:r>
            <a:r>
              <a:rPr lang="en-US" altLang="zh-CN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@2017-2018</a:t>
            </a:r>
            <a:r>
              <a:rPr lang="zh-CN" altLang="en-US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年</a:t>
            </a:r>
            <a:r>
              <a:rPr lang="en-US" altLang="zh-CN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V1.2</a:t>
            </a:r>
            <a:r>
              <a:rPr lang="zh-CN" altLang="en-US" sz="12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版本※ </a:t>
            </a:r>
            <a:r>
              <a:rPr lang="zh-CN" altLang="en-US" sz="1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                                                               </a:t>
            </a:r>
            <a:r>
              <a:rPr lang="zh-CN" altLang="en-US" sz="14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坐标软件集团，医疗软件行业领导者</a:t>
            </a:r>
            <a:endParaRPr lang="zh-CN" altLang="en-US" sz="1400" kern="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635" y="-26670"/>
            <a:ext cx="3211195" cy="6891020"/>
          </a:xfrm>
          <a:prstGeom prst="rect">
            <a:avLst/>
          </a:prstGeom>
          <a:solidFill>
            <a:srgbClr val="E5322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481" name="文本占位符 1"/>
          <p:cNvSpPr>
            <a:spLocks noGrp="1"/>
          </p:cNvSpPr>
          <p:nvPr>
            <p:ph type="body" sz="quarter" idx="13" hasCustomPrompt="1"/>
          </p:nvPr>
        </p:nvSpPr>
        <p:spPr>
          <a:xfrm>
            <a:off x="12065" y="2096453"/>
            <a:ext cx="3185795" cy="152717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zh-CN" altLang="en-US" sz="4800" kern="1200" dirty="0">
                <a:latin typeface="+mn-lt"/>
                <a:ea typeface="+mn-ea"/>
                <a:cs typeface="+mn-cs"/>
              </a:rPr>
              <a:t>目录</a:t>
            </a:r>
            <a:endParaRPr lang="en-US" altLang="zh-CN" sz="4800" kern="1200" dirty="0">
              <a:latin typeface="+mn-lt"/>
              <a:ea typeface="+mn-ea"/>
              <a:cs typeface="+mn-cs"/>
            </a:endParaRPr>
          </a:p>
          <a:p>
            <a:pPr defTabSz="914400"/>
            <a:r>
              <a:rPr lang="en-US" altLang="zh-CN" kern="1200" dirty="0">
                <a:latin typeface="微软雅黑" panose="020B0503020204020204" pitchFamily="34" charset="-122"/>
                <a:ea typeface="+mn-ea"/>
                <a:cs typeface="+mn-cs"/>
              </a:rPr>
              <a:t>CONTENTS</a:t>
            </a:r>
            <a:endParaRPr lang="en-US" altLang="zh-CN" kern="1200" dirty="0"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3404507"/>
            <a:ext cx="12192000" cy="3453493"/>
          </a:xfrm>
          <a:prstGeom prst="rect">
            <a:avLst/>
          </a:prstGeom>
          <a:solidFill>
            <a:srgbClr val="E532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36353" y="1350010"/>
            <a:ext cx="4519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 dirty="0" smtClean="0">
                <a:solidFill>
                  <a:srgbClr val="E5322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感谢聆听</a:t>
            </a:r>
            <a:endParaRPr lang="zh-CN" altLang="en-US" sz="8000" b="1" dirty="0" smtClean="0">
              <a:solidFill>
                <a:srgbClr val="E5322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 descr="坐标标志"/>
          <p:cNvPicPr>
            <a:picLocks noChangeAspect="1"/>
          </p:cNvPicPr>
          <p:nvPr userDrawn="1"/>
        </p:nvPicPr>
        <p:blipFill>
          <a:blip r:embed="rId2"/>
          <a:srcRect l="24134" t="50186" r="16450" b="35445"/>
          <a:stretch>
            <a:fillRect/>
          </a:stretch>
        </p:blipFill>
        <p:spPr>
          <a:xfrm>
            <a:off x="3698240" y="3404235"/>
            <a:ext cx="4795520" cy="1207135"/>
          </a:xfrm>
          <a:prstGeom prst="rect">
            <a:avLst/>
          </a:prstGeom>
        </p:spPr>
      </p:pic>
      <p:sp>
        <p:nvSpPr>
          <p:cNvPr id="3076" name="文本占位符 2"/>
          <p:cNvSpPr>
            <a:spLocks noGrp="1"/>
          </p:cNvSpPr>
          <p:nvPr userDrawn="1"/>
        </p:nvSpPr>
        <p:spPr>
          <a:xfrm>
            <a:off x="3736975" y="5290185"/>
            <a:ext cx="4718050" cy="11125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：深圳市福田区深南中路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3039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号国际文化大厦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楼（总部）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0755-82949677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（总机）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FAX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0755-82949630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（总部）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www.cnhis.com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（官网）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62280" y="1635760"/>
            <a:ext cx="1433830" cy="1492885"/>
            <a:chOff x="4732274" y="1323332"/>
            <a:chExt cx="876300" cy="912430"/>
          </a:xfrm>
        </p:grpSpPr>
        <p:sp>
          <p:nvSpPr>
            <p:cNvPr id="17" name="任意多边形 83"/>
            <p:cNvSpPr/>
            <p:nvPr/>
          </p:nvSpPr>
          <p:spPr>
            <a:xfrm>
              <a:off x="4732274" y="1323332"/>
              <a:ext cx="876300" cy="912430"/>
            </a:xfrm>
            <a:custGeom>
              <a:avLst/>
              <a:gdLst>
                <a:gd name="connsiteX0" fmla="*/ 1555750 w 2063750"/>
                <a:gd name="connsiteY0" fmla="*/ 0 h 2387600"/>
                <a:gd name="connsiteX1" fmla="*/ 0 w 2063750"/>
                <a:gd name="connsiteY1" fmla="*/ 736600 h 2387600"/>
                <a:gd name="connsiteX2" fmla="*/ 736600 w 2063750"/>
                <a:gd name="connsiteY2" fmla="*/ 2387600 h 2387600"/>
                <a:gd name="connsiteX3" fmla="*/ 1778000 w 2063750"/>
                <a:gd name="connsiteY3" fmla="*/ 1898650 h 2387600"/>
                <a:gd name="connsiteX4" fmla="*/ 2063750 w 2063750"/>
                <a:gd name="connsiteY4" fmla="*/ 1104900 h 2387600"/>
                <a:gd name="connsiteX5" fmla="*/ 1555750 w 2063750"/>
                <a:gd name="connsiteY5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0" h="2387600">
                  <a:moveTo>
                    <a:pt x="1555750" y="0"/>
                  </a:moveTo>
                  <a:lnTo>
                    <a:pt x="0" y="736600"/>
                  </a:lnTo>
                  <a:lnTo>
                    <a:pt x="736600" y="2387600"/>
                  </a:lnTo>
                  <a:lnTo>
                    <a:pt x="1778000" y="1898650"/>
                  </a:lnTo>
                  <a:lnTo>
                    <a:pt x="2063750" y="11049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E95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84"/>
            <p:cNvSpPr/>
            <p:nvPr/>
          </p:nvSpPr>
          <p:spPr>
            <a:xfrm>
              <a:off x="5432359" y="1745574"/>
              <a:ext cx="169867" cy="305762"/>
            </a:xfrm>
            <a:custGeom>
              <a:avLst/>
              <a:gdLst>
                <a:gd name="connsiteX0" fmla="*/ 400050 w 400050"/>
                <a:gd name="connsiteY0" fmla="*/ 0 h 800100"/>
                <a:gd name="connsiteX1" fmla="*/ 0 w 400050"/>
                <a:gd name="connsiteY1" fmla="*/ 317500 h 800100"/>
                <a:gd name="connsiteX2" fmla="*/ 107950 w 400050"/>
                <a:gd name="connsiteY2" fmla="*/ 800100 h 800100"/>
                <a:gd name="connsiteX3" fmla="*/ 400050 w 400050"/>
                <a:gd name="connsiteY3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800100">
                  <a:moveTo>
                    <a:pt x="400050" y="0"/>
                  </a:moveTo>
                  <a:lnTo>
                    <a:pt x="0" y="317500"/>
                  </a:lnTo>
                  <a:lnTo>
                    <a:pt x="107950" y="8001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881289" y="1491010"/>
              <a:ext cx="619400" cy="4571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endParaRPr lang="zh-CN" altLang="en-US" sz="42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圆角矩形 7"/>
          <p:cNvSpPr/>
          <p:nvPr userDrawn="1"/>
        </p:nvSpPr>
        <p:spPr>
          <a:xfrm>
            <a:off x="1808480" y="2322830"/>
            <a:ext cx="10393680" cy="1727835"/>
          </a:xfrm>
          <a:prstGeom prst="roundRect">
            <a:avLst/>
          </a:prstGeom>
          <a:solidFill>
            <a:srgbClr val="E95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2049779"/>
            <a:ext cx="9144000" cy="16557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</a:rPr>
              <a:t>渠道客户引流简介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284345"/>
            <a:ext cx="9144000" cy="44577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运维和解决方案部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24400" y="5783580"/>
            <a:ext cx="2743200" cy="65913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fld id="{D997B5FA-0921-464F-AAE1-844C04324D75}" type="datetime2">
              <a:rPr lang="zh-CN" altLang="en-US" sz="140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</a:fld>
            <a:endParaRPr lang="zh-CN" altLang="en-US" sz="1400" smtClean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中国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· 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深圳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723900"/>
            <a:ext cx="9496425" cy="5629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830" y="0"/>
            <a:ext cx="47180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渠道推荐</a:t>
            </a:r>
            <a:r>
              <a:rPr lang="zh-CN" altLang="en-US" sz="4000">
                <a:solidFill>
                  <a:schemeClr val="bg1"/>
                </a:solidFill>
              </a:rPr>
              <a:t>客户管理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0440" y="1896110"/>
            <a:ext cx="5219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3</a:t>
            </a:r>
            <a:endParaRPr lang="en-US" altLang="zh-CN" sz="4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316480" y="2863850"/>
            <a:ext cx="9144000" cy="733425"/>
          </a:xfrm>
        </p:spPr>
        <p:txBody>
          <a:bodyPr/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第三部分：销售漏斗分析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673735"/>
            <a:ext cx="6972300" cy="5838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9220" y="642620"/>
            <a:ext cx="12411075" cy="5572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0440" y="1896110"/>
            <a:ext cx="5219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1</a:t>
            </a:r>
            <a:endParaRPr lang="en-US" altLang="zh-CN" sz="4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316480" y="2326005"/>
            <a:ext cx="9227185" cy="1683385"/>
          </a:xfrm>
        </p:spPr>
        <p:txBody>
          <a:bodyPr/>
          <a:p>
            <a:pPr marL="0" indent="0" algn="ctr">
              <a:buNone/>
            </a:pPr>
            <a:endParaRPr lang="zh-CN" alt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第一部分：渠道管理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420" y="21590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目标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8755" y="1978660"/>
            <a:ext cx="89039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管理渠道伙伴提供的患者名单，用来跟踪是否来诊，确认渠道伙伴和市场人员的业绩。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420" y="2159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渠道</a:t>
            </a:r>
            <a:r>
              <a:rPr lang="zh-CN" altLang="en-US" sz="4000">
                <a:solidFill>
                  <a:schemeClr val="bg1"/>
                </a:solidFill>
              </a:rPr>
              <a:t>案例</a:t>
            </a:r>
            <a:endParaRPr lang="zh-CN" altLang="en-US" sz="40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8890"/>
            <a:ext cx="6667500" cy="6667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75" y="728345"/>
            <a:ext cx="9620250" cy="6048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0" y="2159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渠道建档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6300" y="4443095"/>
            <a:ext cx="308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移动电话要求必填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420" y="2159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我的渠道</a:t>
            </a:r>
            <a:endParaRPr lang="zh-CN" altLang="en-US" sz="40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728345"/>
            <a:ext cx="9496425" cy="5629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0440" y="1896110"/>
            <a:ext cx="5219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2</a:t>
            </a:r>
            <a:endParaRPr lang="en-US" altLang="zh-CN" sz="4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316480" y="2863850"/>
            <a:ext cx="9144000" cy="733425"/>
          </a:xfrm>
        </p:spPr>
        <p:txBody>
          <a:bodyPr/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第二部分：渠道推荐</a:t>
            </a:r>
            <a:r>
              <a:rPr lang="zh-CN" altLang="en-US" sz="3600" b="1" dirty="0">
                <a:solidFill>
                  <a:schemeClr val="bg1"/>
                </a:solidFill>
              </a:rPr>
              <a:t>客户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850" y="98425"/>
            <a:ext cx="696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渠道</a:t>
            </a:r>
            <a:r>
              <a:rPr lang="zh-CN" altLang="en-US" sz="3600">
                <a:solidFill>
                  <a:schemeClr val="bg1"/>
                </a:solidFill>
              </a:rPr>
              <a:t>通过微信推荐就诊人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55" y="743585"/>
            <a:ext cx="2889250" cy="6099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40" y="743585"/>
            <a:ext cx="2903220" cy="61309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780" y="743585"/>
            <a:ext cx="2888615" cy="6100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7625" y="53975"/>
            <a:ext cx="7066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业务员</a:t>
            </a:r>
            <a:r>
              <a:rPr lang="zh-CN" altLang="en-US" sz="3600">
                <a:solidFill>
                  <a:schemeClr val="bg1"/>
                </a:solidFill>
              </a:rPr>
              <a:t>通过</a:t>
            </a:r>
            <a:r>
              <a:rPr lang="en-US" altLang="zh-CN" sz="3600">
                <a:solidFill>
                  <a:schemeClr val="bg1"/>
                </a:solidFill>
              </a:rPr>
              <a:t>CRM</a:t>
            </a:r>
            <a:r>
              <a:rPr lang="zh-CN" altLang="en-US" sz="3600">
                <a:solidFill>
                  <a:schemeClr val="bg1"/>
                </a:solidFill>
              </a:rPr>
              <a:t>建档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95" y="699135"/>
            <a:ext cx="9248775" cy="5867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1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演示</Application>
  <PresentationFormat>宽屏</PresentationFormat>
  <Paragraphs>37</Paragraphs>
  <Slides>14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隶书</vt:lpstr>
      <vt:lpstr>Calibri</vt:lpstr>
      <vt:lpstr>Arial Unicode MS</vt:lpstr>
      <vt:lpstr>Office 主题</vt:lpstr>
      <vt:lpstr>1_Office 主题</vt:lpstr>
      <vt:lpstr>3_Office 主题</vt:lpstr>
      <vt:lpstr>渠道客户引流简介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涛</cp:lastModifiedBy>
  <cp:revision>101</cp:revision>
  <dcterms:created xsi:type="dcterms:W3CDTF">2018-03-01T02:03:00Z</dcterms:created>
  <dcterms:modified xsi:type="dcterms:W3CDTF">2019-05-24T05:54:12Z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  <property fmtid="{D5CDD505-2E9C-101B-9397-08002B2CF9AE}" pid="3" name="KSORubyTemplateID">
    <vt:lpwstr>13</vt:lpwstr>
  </property>
</Properties>
</file>